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66"/>
    <a:srgbClr val="0000FF"/>
    <a:srgbClr val="99FF99"/>
    <a:srgbClr val="00FFFF"/>
    <a:srgbClr val="FF9900"/>
    <a:srgbClr val="FFFFCC"/>
    <a:srgbClr val="FF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EF3D6-855E-4C3D-AA5A-EB53EFEF363A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42CC-AE63-48E5-86E6-9D202CD42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6807984-6393-4344-B8C2-DBAD8F388706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D25BF4D-3FB3-4382-9C6D-B60AD9F445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-38100"/>
            <a:ext cx="9144000" cy="6934200"/>
            <a:chOff x="0" y="-24"/>
            <a:chExt cx="5760" cy="4368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2" name="Picture 31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4" name="Picture 23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838200" y="1447800"/>
            <a:ext cx="70866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6600" b="1" smtClean="0">
                <a:ln w="76200">
                  <a:solidFill>
                    <a:srgbClr val="FF990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CHÀO</a:t>
            </a:r>
            <a:endParaRPr lang="en-US" sz="16600" b="1">
              <a:ln w="76200">
                <a:solidFill>
                  <a:srgbClr val="FF9900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8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04" y="0"/>
            <a:chExt cx="2451" cy="208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5" name="Picture 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0" cy="517"/>
                <a:chOff x="1644" y="2406"/>
                <a:chExt cx="2340" cy="517"/>
              </a:xfrm>
            </p:grpSpPr>
            <p:sp>
              <p:nvSpPr>
                <p:cNvPr id="7" name="AutoShape 16"/>
                <p:cNvSpPr>
                  <a:spLocks noChangeArrowheads="1"/>
                </p:cNvSpPr>
                <p:nvPr/>
              </p:nvSpPr>
              <p:spPr bwMode="auto">
                <a:xfrm>
                  <a:off x="1892" y="2632"/>
                  <a:ext cx="1890" cy="291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prstTxWarp prst="textWave4">
                    <a:avLst/>
                  </a:prstTxWarp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7200" b="1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Times New Roman" pitchFamily="18" charset="0"/>
                      <a:cs typeface="Arial" charset="0"/>
                    </a:rPr>
                    <a:t> Giờ </a:t>
                  </a:r>
                  <a:r>
                    <a:rPr lang="en-US" sz="7200" b="1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Times New Roman" pitchFamily="18" charset="0"/>
                      <a:cs typeface="Arial" charset="0"/>
                    </a:rPr>
                    <a:t>học kết thúc</a:t>
                  </a:r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0032"/>
            <a:ext cx="9144000" cy="10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64" y="-49474"/>
            <a:ext cx="9270763" cy="6983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990600"/>
            <a:ext cx="8839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2400" b="1" u="sng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I </a:t>
            </a:r>
            <a:r>
              <a:rPr lang="en-US" sz="2400" b="1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smtClean="0">
                <a:ln w="19050">
                  <a:solidFill>
                    <a:srgbClr val="00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 </a:t>
            </a:r>
            <a:r>
              <a:rPr lang="en-US" sz="2800" b="1" smtClean="0">
                <a:ln w="19050">
                  <a:solidFill>
                    <a:srgbClr val="00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smtClean="0">
                <a:ln w="19050">
                  <a:solidFill>
                    <a:srgbClr val="00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 TỬ - PHÂN TỬ</a:t>
            </a:r>
            <a:endParaRPr lang="en-US" sz="2800" b="1">
              <a:ln w="19050">
                <a:solidFill>
                  <a:srgbClr val="00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368" y="2438400"/>
            <a:ext cx="7315200" cy="4191000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Những kiến thức cần nắm vững ở </a:t>
            </a:r>
            <a:r>
              <a:rPr lang="en-US" b="1" smtClean="0">
                <a:solidFill>
                  <a:srgbClr val="0000FF"/>
                </a:solidFill>
              </a:rPr>
              <a:t>CHƯƠNG I</a:t>
            </a:r>
            <a:r>
              <a:rPr lang="en-US" b="1" smtClean="0">
                <a:solidFill>
                  <a:srgbClr val="00FFFF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mtClean="0">
              <a:solidFill>
                <a:srgbClr val="00FFFF"/>
              </a:solidFill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Chất</a:t>
            </a:r>
            <a:r>
              <a:rPr lang="en-US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có ở đâu 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Nước tự nhiên</a:t>
            </a:r>
            <a:r>
              <a:rPr lang="en-US" sz="2000" smtClean="0">
                <a:ln>
                  <a:solidFill>
                    <a:srgbClr val="00FF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là chất hay </a:t>
            </a: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hỗn hợp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Nguyên tử</a:t>
            </a:r>
            <a:r>
              <a:rPr lang="en-US" b="1" smtClean="0">
                <a:ln>
                  <a:solidFill>
                    <a:srgbClr val="00FF00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là gì ? Gồm những thành phần cấu tạo nào 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Nguyên tố hóa học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và</a:t>
            </a:r>
            <a:r>
              <a:rPr lang="en-US" smtClean="0">
                <a:solidFill>
                  <a:srgbClr val="00FFFF"/>
                </a:solidFill>
              </a:rPr>
              <a:t> </a:t>
            </a: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nguyên tử khối</a:t>
            </a: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là gì 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Phân tử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và</a:t>
            </a:r>
            <a:r>
              <a:rPr lang="en-US" smtClean="0">
                <a:solidFill>
                  <a:srgbClr val="00FFFF"/>
                </a:solidFill>
              </a:rPr>
              <a:t> </a:t>
            </a: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phân tử khối</a:t>
            </a:r>
            <a:r>
              <a:rPr lang="en-US" sz="200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là gì 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Đơn chất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và</a:t>
            </a:r>
            <a:r>
              <a:rPr lang="en-US" smtClean="0">
                <a:ln>
                  <a:solidFill>
                    <a:srgbClr val="FF9900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hợp chất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khác nhau như thế nào , chúng hợp thành những loại hạt nào 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Công thức hóa học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dùng để biểu diễn chất , cho biết những gì về chất ?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b="1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Hóa trị</a:t>
            </a:r>
            <a:r>
              <a:rPr lang="en-US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là gì ? Dựa vào đâu để viết đúng cũng như lập được công thức hóa học của hợp chất ?</a:t>
            </a:r>
          </a:p>
          <a:p>
            <a:pPr algn="ctr"/>
            <a:endParaRPr lang="en-US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algn="ctr"/>
            <a:endParaRPr lang="en-US" smtClean="0">
              <a:solidFill>
                <a:schemeClr val="bg1"/>
              </a:solidFill>
            </a:endParaRP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9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5989" y="914400"/>
            <a:ext cx="5105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7200" b="1" u="sng" smtClean="0">
                <a:ln w="28575"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en-US" sz="7200" b="1" u="sng">
              <a:ln w="28575">
                <a:solidFill>
                  <a:srgbClr val="00B0F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881" y="3425439"/>
            <a:ext cx="5836920" cy="189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cap="all" smtClean="0">
                <a:ln w="381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endParaRPr lang="en-US" sz="4000" b="1" cap="all">
              <a:ln w="381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0" descr="https://bongbongbien.files.wordpress.com/2012/10/7474_15_8yb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2" y="1600200"/>
            <a:ext cx="932738" cy="35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r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89" y="414324"/>
            <a:ext cx="5232162" cy="1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r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89" y="6094932"/>
            <a:ext cx="5232162" cy="1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r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025" y="3261294"/>
            <a:ext cx="4876801" cy="1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ar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8904" y="3234232"/>
            <a:ext cx="4876801" cy="1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u="sng" smtClean="0"/>
              <a:t>Bài 2</a:t>
            </a:r>
            <a:r>
              <a:rPr lang="en-US" sz="24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 </a:t>
            </a:r>
            <a:endParaRPr lang="en-US" sz="7200" b="1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72000" y="838200"/>
            <a:ext cx="0" cy="6019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609600" y="990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I, Ch</a:t>
            </a:r>
            <a:r>
              <a:rPr lang="en-US" sz="2200" b="1" u="sng" smtClean="0">
                <a:solidFill>
                  <a:srgbClr val="00FF00"/>
                </a:solidFill>
              </a:rPr>
              <a:t>ất có ở đ</a:t>
            </a:r>
            <a:r>
              <a:rPr lang="en-US" sz="2200" b="1" smtClean="0">
                <a:solidFill>
                  <a:srgbClr val="00FF00"/>
                </a:solidFill>
              </a:rPr>
              <a:t>âu ?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320" y="1380858"/>
            <a:ext cx="434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- Mọi vật xung quanh chúng ta gọi là vật thể .</a:t>
            </a: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3813" y="1866900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mtClean="0">
                <a:solidFill>
                  <a:srgbClr val="CCFFFF"/>
                </a:solidFill>
              </a:rPr>
              <a:t>- Vật thể gồm 2 loại :</a:t>
            </a:r>
          </a:p>
          <a:p>
            <a:pPr algn="ctr"/>
            <a:r>
              <a:rPr lang="en-US" smtClean="0">
                <a:solidFill>
                  <a:srgbClr val="CCFFFF"/>
                </a:solidFill>
              </a:rPr>
              <a:t>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459" y="2204102"/>
            <a:ext cx="4077056" cy="46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99FF99"/>
                </a:solidFill>
              </a:rPr>
              <a:t>+ Vật thể tự nhiên :  Người , động vật , cây cối , sông suối , ....</a:t>
            </a:r>
            <a:endParaRPr lang="en-US">
              <a:solidFill>
                <a:srgbClr val="99FF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48" y="2819400"/>
            <a:ext cx="43433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99FF99"/>
                </a:solidFill>
              </a:rPr>
              <a:t>+ Vật thể nhân tạo : Nhà ở , quần áo , sách </a:t>
            </a:r>
          </a:p>
          <a:p>
            <a:pPr algn="ctr"/>
            <a:r>
              <a:rPr lang="en-US" smtClean="0">
                <a:solidFill>
                  <a:srgbClr val="99FF99"/>
                </a:solidFill>
              </a:rPr>
              <a:t>vở , công cụ lao động , ....  </a:t>
            </a:r>
            <a:endParaRPr lang="en-US">
              <a:solidFill>
                <a:srgbClr val="99FF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16" y="3390900"/>
            <a:ext cx="4343399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- Chất có ở mọi nơi , ở đâu có vật thể là ở đó có chất . </a:t>
            </a:r>
            <a:endParaRPr lang="en-US">
              <a:solidFill>
                <a:srgbClr val="CCFFFF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953000" y="1676400"/>
            <a:ext cx="3733800" cy="3276600"/>
          </a:xfrm>
          <a:prstGeom prst="cloudCallout">
            <a:avLst>
              <a:gd name="adj1" fmla="val -53458"/>
              <a:gd name="adj2" fmla="val 88614"/>
            </a:avLst>
          </a:prstGeom>
          <a:solidFill>
            <a:srgbClr val="92D050"/>
          </a:solidFill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</a:rPr>
              <a:t>CHẤT </a:t>
            </a:r>
            <a:r>
              <a:rPr lang="en-US" sz="3200" smtClean="0">
                <a:solidFill>
                  <a:schemeClr val="bg1"/>
                </a:solidFill>
              </a:rPr>
              <a:t>có ở đâu ?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u="sng" smtClean="0"/>
              <a:t>Bài 2</a:t>
            </a:r>
            <a:r>
              <a:rPr lang="en-US" sz="24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 </a:t>
            </a:r>
            <a:endParaRPr lang="en-US" sz="7200" b="1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72000" y="838200"/>
            <a:ext cx="0" cy="6019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609600" y="990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I, Ch</a:t>
            </a:r>
            <a:r>
              <a:rPr lang="en-US" sz="2200" b="1" u="sng" smtClean="0">
                <a:solidFill>
                  <a:srgbClr val="00FF00"/>
                </a:solidFill>
              </a:rPr>
              <a:t>ất có ở đ</a:t>
            </a:r>
            <a:r>
              <a:rPr lang="en-US" sz="2200" b="1" smtClean="0">
                <a:solidFill>
                  <a:srgbClr val="00FF00"/>
                </a:solidFill>
              </a:rPr>
              <a:t>âu ?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1370889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II, Tí</a:t>
            </a:r>
            <a:r>
              <a:rPr lang="en-US" sz="2200" b="1" u="sng" smtClean="0">
                <a:solidFill>
                  <a:srgbClr val="00FF00"/>
                </a:solidFill>
              </a:rPr>
              <a:t>nh chất của ch</a:t>
            </a:r>
            <a:r>
              <a:rPr lang="en-US" sz="2200" b="1" smtClean="0">
                <a:solidFill>
                  <a:srgbClr val="00FF00"/>
                </a:solidFill>
              </a:rPr>
              <a:t>ất 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760434"/>
            <a:ext cx="4484405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CCFF"/>
                </a:solidFill>
              </a:rPr>
              <a:t>1 , Mỗi chất có những tính chất nhất định : </a:t>
            </a:r>
            <a:endParaRPr lang="en-US" b="1">
              <a:solidFill>
                <a:srgbClr val="FFCC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43432"/>
              </p:ext>
            </p:extLst>
          </p:nvPr>
        </p:nvGraphicFramePr>
        <p:xfrm>
          <a:off x="4636451" y="2666999"/>
          <a:ext cx="4468026" cy="346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013"/>
                <a:gridCol w="2234013"/>
              </a:tblGrid>
              <a:tr h="494695">
                <a:tc>
                  <a:txBody>
                    <a:bodyPr/>
                    <a:lstStyle/>
                    <a:p>
                      <a:r>
                        <a:rPr lang="en-US" smtClean="0"/>
                        <a:t>   </a:t>
                      </a:r>
                      <a:r>
                        <a:rPr lang="en-US" sz="1900" smtClean="0">
                          <a:solidFill>
                            <a:srgbClr val="FFFFCC"/>
                          </a:solidFill>
                        </a:rPr>
                        <a:t>Tính</a:t>
                      </a:r>
                      <a:r>
                        <a:rPr lang="en-US" sz="1900" baseline="0" smtClean="0">
                          <a:solidFill>
                            <a:srgbClr val="FFFFCC"/>
                          </a:solidFill>
                        </a:rPr>
                        <a:t> chất Vật lí</a:t>
                      </a:r>
                      <a:endParaRPr lang="en-US" sz="190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</a:t>
                      </a:r>
                      <a:r>
                        <a:rPr lang="en-US" smtClean="0">
                          <a:solidFill>
                            <a:srgbClr val="FFFFCC"/>
                          </a:solidFill>
                        </a:rPr>
                        <a:t>Tính</a:t>
                      </a:r>
                      <a:r>
                        <a:rPr lang="en-US" baseline="0" smtClean="0">
                          <a:solidFill>
                            <a:srgbClr val="FFFFCC"/>
                          </a:solidFill>
                        </a:rPr>
                        <a:t> chất Hóa học</a:t>
                      </a:r>
                      <a:endParaRPr lang="en-US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69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65292" y="1036534"/>
            <a:ext cx="4419600" cy="1401866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5292" y="1047928"/>
            <a:ext cx="1481272" cy="32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7030A0"/>
                </a:solidFill>
              </a:rPr>
              <a:t>Trạng thái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6564" y="1047928"/>
            <a:ext cx="1447800" cy="32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400" b="1" smtClean="0">
                <a:solidFill>
                  <a:srgbClr val="7030A0"/>
                </a:solidFill>
              </a:rPr>
              <a:t>Tính dẫn nhiệt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5728" y="1047928"/>
            <a:ext cx="1469164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300" b="1" smtClean="0">
                <a:solidFill>
                  <a:srgbClr val="7030A0"/>
                </a:solidFill>
              </a:rPr>
              <a:t>Khối lượng riêng</a:t>
            </a:r>
            <a:endParaRPr lang="en-US" sz="1300" b="1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5292" y="1382994"/>
            <a:ext cx="1481272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400" b="1" smtClean="0">
                <a:solidFill>
                  <a:srgbClr val="7030A0"/>
                </a:solidFill>
              </a:rPr>
              <a:t>Màu sắc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5760" y="1743343"/>
            <a:ext cx="1447800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400" b="1" smtClean="0">
                <a:solidFill>
                  <a:srgbClr val="7030A0"/>
                </a:solidFill>
              </a:rPr>
              <a:t>Mùi vị 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4364" y="1379434"/>
            <a:ext cx="1490528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400" b="1" smtClean="0">
                <a:solidFill>
                  <a:srgbClr val="7030A0"/>
                </a:solidFill>
              </a:rPr>
              <a:t>Bị phân hủy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5292" y="1714500"/>
            <a:ext cx="1510468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400" b="1" smtClean="0">
                <a:solidFill>
                  <a:srgbClr val="7030A0"/>
                </a:solidFill>
              </a:rPr>
              <a:t>Tính tan(không)  </a:t>
            </a:r>
            <a:endParaRPr lang="en-US" sz="1300" b="1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6564" y="1444416"/>
            <a:ext cx="1447800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en-US" sz="1300" b="1" smtClean="0">
                <a:solidFill>
                  <a:srgbClr val="7030A0"/>
                </a:solidFill>
              </a:rPr>
              <a:t>Thành chất khác</a:t>
            </a:r>
            <a:endParaRPr lang="en-US" sz="1300" b="1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94364" y="1714500"/>
            <a:ext cx="1490528" cy="335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7030A0"/>
                </a:solidFill>
              </a:rPr>
              <a:t>Tính cháy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292" y="2053126"/>
            <a:ext cx="1481272" cy="385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7030A0"/>
                </a:solidFill>
              </a:rPr>
              <a:t> Nhiệt độ nóng chảy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6564" y="2064520"/>
            <a:ext cx="1447800" cy="37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7030A0"/>
                </a:solidFill>
              </a:rPr>
              <a:t> Nhiệt độ sôi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3620" y="2047964"/>
            <a:ext cx="1481272" cy="39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7030A0"/>
                </a:solidFill>
              </a:rPr>
              <a:t> Tính </a:t>
            </a:r>
            <a:r>
              <a:rPr lang="en-US" sz="1400" b="1" smtClean="0">
                <a:solidFill>
                  <a:srgbClr val="7030A0"/>
                </a:solidFill>
              </a:rPr>
              <a:t>dẫn điện 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276296"/>
            <a:ext cx="440820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mtClean="0"/>
              <a:t>, Quan sát : Để có thể nhận ra một số tích chất bề ngoài của nó (màu sắc,trạng thái,...).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3107108"/>
            <a:ext cx="425580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b, Dùng dụng cụ đo : Để biết được nhiệt độ sôi,nhiệt độ nóng chảy,khối lượng riêng,....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3962400"/>
            <a:ext cx="449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c, Làm thí nghiệm : Để biết được có tan hay không tan trong nước , có dẫn điện , nhiệt không ...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19285" y="4724400"/>
            <a:ext cx="4484406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CCFF"/>
                </a:solidFill>
              </a:rPr>
              <a:t>2 , Việc hiểu biết tính chất của chất có lợi ích gì ?</a:t>
            </a:r>
            <a:endParaRPr lang="en-US" b="1">
              <a:solidFill>
                <a:srgbClr val="FFCC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382" y="5257799"/>
            <a:ext cx="4374023" cy="49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mtClean="0"/>
              <a:t>, Giúp phân biệt chất này với chất khác(nhận biết chất) 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805800" y="5791200"/>
            <a:ext cx="4374023" cy="339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  <a:r>
              <a:rPr lang="en-US" smtClean="0"/>
              <a:t>, Biết cách sử dụng chất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088" y="6324600"/>
            <a:ext cx="437402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  <a:r>
              <a:rPr lang="en-US" smtClean="0"/>
              <a:t>, Biết ứng dụng chất thích hợp trogn đời sống và sản xuất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1839E-6 L 0.00052 0.312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9167E-6 L 3.33333E-6 0.299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0222E-6 L -0.00104 0.292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294E-6 L 0.00052 0.29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51839E-6 L -0.15972 0.489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2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54638E-7 L 0.09028 0.26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3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2706E-6 L -0.16284 0.432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5397E-6 L -0.15972 0.427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21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136E-7 L -0.32152 0.622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1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9988E-6 L -0.06198 0.329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16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0222E-6 L -0.06198 0.336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1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65024E-6 L -0.32083 0.52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26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u="sng" smtClean="0"/>
              <a:t>Bài 2</a:t>
            </a:r>
            <a:r>
              <a:rPr lang="en-US" sz="24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 </a:t>
            </a:r>
            <a:endParaRPr lang="en-US" sz="7200" b="1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838200"/>
            <a:ext cx="0" cy="6019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609600" y="990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I, Ch</a:t>
            </a:r>
            <a:r>
              <a:rPr lang="en-US" sz="2200" b="1" u="sng" smtClean="0">
                <a:solidFill>
                  <a:srgbClr val="00FF00"/>
                </a:solidFill>
              </a:rPr>
              <a:t>ất có ở đ</a:t>
            </a:r>
            <a:r>
              <a:rPr lang="en-US" sz="2200" b="1" smtClean="0">
                <a:solidFill>
                  <a:srgbClr val="00FF00"/>
                </a:solidFill>
              </a:rPr>
              <a:t>âu ?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1379434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II, Tí</a:t>
            </a:r>
            <a:r>
              <a:rPr lang="en-US" sz="2200" b="1" u="sng" smtClean="0">
                <a:solidFill>
                  <a:srgbClr val="00FF00"/>
                </a:solidFill>
              </a:rPr>
              <a:t>nh chất của ch</a:t>
            </a:r>
            <a:r>
              <a:rPr lang="en-US" sz="2200" b="1" smtClean="0">
                <a:solidFill>
                  <a:srgbClr val="00FF00"/>
                </a:solidFill>
              </a:rPr>
              <a:t>ất 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" y="1760434"/>
            <a:ext cx="43434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CCFF"/>
                </a:solidFill>
              </a:rPr>
              <a:t>1, Mỗi chất có những tính chất nhất định : </a:t>
            </a:r>
            <a:endParaRPr lang="en-US" b="1">
              <a:solidFill>
                <a:srgbClr val="FFCC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09800"/>
            <a:ext cx="42672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CFF"/>
                </a:solidFill>
              </a:rPr>
              <a:t>2</a:t>
            </a:r>
            <a:r>
              <a:rPr lang="en-US" b="1" smtClean="0">
                <a:solidFill>
                  <a:srgbClr val="FFCCFF"/>
                </a:solidFill>
              </a:rPr>
              <a:t>, Việc hiểu biết tính chất của chất có lợi ích gì ?</a:t>
            </a:r>
            <a:endParaRPr lang="en-US" b="1">
              <a:solidFill>
                <a:srgbClr val="FFC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33400" y="2756731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III,  C</a:t>
            </a:r>
            <a:r>
              <a:rPr lang="en-US" sz="2200" b="1" u="sng" smtClean="0">
                <a:solidFill>
                  <a:srgbClr val="00FF00"/>
                </a:solidFill>
              </a:rPr>
              <a:t>hất tinh khi</a:t>
            </a:r>
            <a:r>
              <a:rPr lang="en-US" sz="2200" b="1" smtClean="0">
                <a:solidFill>
                  <a:srgbClr val="00FF00"/>
                </a:solidFill>
              </a:rPr>
              <a:t>ết</a:t>
            </a:r>
            <a:r>
              <a:rPr lang="en-US" sz="2200" b="1" u="sng" smtClean="0">
                <a:solidFill>
                  <a:srgbClr val="00FF00"/>
                </a:solidFill>
              </a:rPr>
              <a:t>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36249" y="3137731"/>
            <a:ext cx="42672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CCFF"/>
                </a:solidFill>
              </a:rPr>
              <a:t>1,  Hỗn hợp , chất tinh khiết : </a:t>
            </a:r>
            <a:endParaRPr lang="en-US" b="1">
              <a:solidFill>
                <a:srgbClr val="FFCCFF"/>
              </a:solidFill>
            </a:endParaRPr>
          </a:p>
        </p:txBody>
      </p:sp>
      <p:pic>
        <p:nvPicPr>
          <p:cNvPr id="1032" name="Picture 8" descr="Kết quả hình ảnh cho ong nuoc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1793627"/>
            <a:ext cx="217463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ết quả hình ảnh cho chai nuoc kho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3627"/>
            <a:ext cx="225083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48200" y="5984628"/>
            <a:ext cx="4419600" cy="568572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9900"/>
                </a:solidFill>
              </a:rPr>
              <a:t>Nước khoáng </a:t>
            </a:r>
            <a:r>
              <a:rPr lang="en-US" b="1" smtClean="0"/>
              <a:t>       </a:t>
            </a:r>
            <a:r>
              <a:rPr lang="en-US"/>
              <a:t>v</a:t>
            </a:r>
            <a:r>
              <a:rPr lang="en-US" smtClean="0"/>
              <a:t>à          </a:t>
            </a:r>
            <a:r>
              <a:rPr lang="en-US" b="1" smtClean="0">
                <a:solidFill>
                  <a:srgbClr val="FF9900"/>
                </a:solidFill>
              </a:rPr>
              <a:t>Nước cất</a:t>
            </a:r>
            <a:endParaRPr lang="en-US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76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điểm khác nhau giữa nước cất và nước khoáng</a:t>
            </a:r>
            <a:endParaRPr lang="en-US" sz="28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55160"/>
              </p:ext>
            </p:extLst>
          </p:nvPr>
        </p:nvGraphicFramePr>
        <p:xfrm>
          <a:off x="1524000" y="1397000"/>
          <a:ext cx="60960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mtClean="0"/>
                        <a:t>          </a:t>
                      </a:r>
                      <a:r>
                        <a:rPr lang="en-US" smtClean="0">
                          <a:solidFill>
                            <a:srgbClr val="FF0066"/>
                          </a:solidFill>
                        </a:rPr>
                        <a:t>NƯỚC</a:t>
                      </a:r>
                      <a:r>
                        <a:rPr lang="en-US" baseline="0" smtClean="0">
                          <a:solidFill>
                            <a:srgbClr val="FF0066"/>
                          </a:solidFill>
                        </a:rPr>
                        <a:t> KHOÁNG</a:t>
                      </a:r>
                      <a:endParaRPr lang="en-US" smtClean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           </a:t>
                      </a:r>
                      <a:r>
                        <a:rPr lang="en-US" smtClean="0">
                          <a:solidFill>
                            <a:srgbClr val="FF0066"/>
                          </a:solidFill>
                        </a:rPr>
                        <a:t>NƯỚC</a:t>
                      </a:r>
                      <a:r>
                        <a:rPr lang="en-US" baseline="0" smtClean="0">
                          <a:solidFill>
                            <a:srgbClr val="FF0066"/>
                          </a:solidFill>
                        </a:rPr>
                        <a:t> CẤT</a:t>
                      </a:r>
                      <a:endParaRPr lang="en-US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</a:tr>
              <a:tr h="2006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0200" y="1905000"/>
            <a:ext cx="29337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Gồm nhiều chất tạo nên</a:t>
            </a:r>
          </a:p>
          <a:p>
            <a:pPr algn="ctr"/>
            <a:r>
              <a:rPr lang="en-US" smtClean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mtClean="0">
              <a:solidFill>
                <a:srgbClr val="0000FF"/>
              </a:solidFill>
            </a:endParaRPr>
          </a:p>
          <a:p>
            <a:pPr algn="ctr"/>
            <a:r>
              <a:rPr lang="en-US" smtClean="0">
                <a:solidFill>
                  <a:srgbClr val="0000FF"/>
                </a:solidFill>
              </a:rPr>
              <a:t>&lt;có lẫn chất khác&gt;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825" y="1905000"/>
            <a:ext cx="28956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Chỉ do một chất tào ra là nước </a:t>
            </a:r>
          </a:p>
          <a:p>
            <a:pPr algn="ctr"/>
            <a:endParaRPr lang="en-US" smtClean="0">
              <a:solidFill>
                <a:srgbClr val="0000FF"/>
              </a:solidFill>
            </a:endParaRPr>
          </a:p>
          <a:p>
            <a:pPr algn="ctr"/>
            <a:r>
              <a:rPr lang="en-US" smtClean="0">
                <a:solidFill>
                  <a:srgbClr val="0000FF"/>
                </a:solidFill>
              </a:rPr>
              <a:t>&lt;Không lẫn chất khác&gt;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276600"/>
            <a:ext cx="30348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/>
                <a:cs typeface="Times New Roman"/>
              </a:rPr>
              <a:t>→ Hợp chất .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3216068"/>
            <a:ext cx="30348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/>
                <a:cs typeface="Times New Roman"/>
              </a:rPr>
              <a:t>→ Chất tinh khiết 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701040"/>
          </a:xfrm>
        </p:spPr>
        <p:txBody>
          <a:bodyPr/>
          <a:lstStyle/>
          <a:p>
            <a:r>
              <a:rPr lang="en-US"/>
              <a:t>Sơ đồ trưng cất nước tự nhiên</a:t>
            </a:r>
          </a:p>
        </p:txBody>
      </p:sp>
      <p:pic>
        <p:nvPicPr>
          <p:cNvPr id="35844" name="Picture 1" descr="hh8tr010h01"/>
          <p:cNvPicPr>
            <a:picLocks noGrp="1" noChangeAspect="1"/>
          </p:cNvPicPr>
          <p:nvPr isPhoto="1"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66800"/>
            <a:ext cx="8839200" cy="571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u="sng" smtClean="0"/>
              <a:t>Bài 2</a:t>
            </a:r>
            <a:r>
              <a:rPr lang="en-US" sz="24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 </a:t>
            </a:r>
            <a:endParaRPr lang="en-US" sz="7200" b="1">
              <a:ln>
                <a:solidFill>
                  <a:srgbClr val="FF99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838200"/>
            <a:ext cx="0" cy="6019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609600" y="990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I, Ch</a:t>
            </a:r>
            <a:r>
              <a:rPr lang="en-US" sz="2200" b="1" u="sng" smtClean="0">
                <a:solidFill>
                  <a:srgbClr val="00FF00"/>
                </a:solidFill>
              </a:rPr>
              <a:t>ất có ở đ</a:t>
            </a:r>
            <a:r>
              <a:rPr lang="en-US" sz="2200" b="1" smtClean="0">
                <a:solidFill>
                  <a:srgbClr val="00FF00"/>
                </a:solidFill>
              </a:rPr>
              <a:t>âu ?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1000" y="1379434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II, Tí</a:t>
            </a:r>
            <a:r>
              <a:rPr lang="en-US" sz="2200" b="1" u="sng" smtClean="0">
                <a:solidFill>
                  <a:srgbClr val="00FF00"/>
                </a:solidFill>
              </a:rPr>
              <a:t>nh chất của ch</a:t>
            </a:r>
            <a:r>
              <a:rPr lang="en-US" sz="2200" b="1" smtClean="0">
                <a:solidFill>
                  <a:srgbClr val="00FF00"/>
                </a:solidFill>
              </a:rPr>
              <a:t>ất 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" y="1760434"/>
            <a:ext cx="43434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CCFF"/>
                </a:solidFill>
              </a:rPr>
              <a:t>1, Mỗi chất có những tính chất nhất định : </a:t>
            </a:r>
            <a:endParaRPr lang="en-US" b="1">
              <a:solidFill>
                <a:srgbClr val="FFC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42672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CFF"/>
                </a:solidFill>
              </a:rPr>
              <a:t>2</a:t>
            </a:r>
            <a:r>
              <a:rPr lang="en-US" b="1" smtClean="0">
                <a:solidFill>
                  <a:srgbClr val="FFCCFF"/>
                </a:solidFill>
              </a:rPr>
              <a:t>, Việc hiểu biết tính chất của chất có lợi ích gì ?</a:t>
            </a:r>
            <a:endParaRPr lang="en-US" b="1">
              <a:solidFill>
                <a:srgbClr val="FFCC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33400" y="2756731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FF00"/>
                </a:solidFill>
              </a:rPr>
              <a:t>III,  C</a:t>
            </a:r>
            <a:r>
              <a:rPr lang="en-US" sz="2200" b="1" u="sng" smtClean="0">
                <a:solidFill>
                  <a:srgbClr val="00FF00"/>
                </a:solidFill>
              </a:rPr>
              <a:t>hất tinh khi</a:t>
            </a:r>
            <a:r>
              <a:rPr lang="en-US" sz="2200" b="1" smtClean="0">
                <a:solidFill>
                  <a:srgbClr val="00FF00"/>
                </a:solidFill>
              </a:rPr>
              <a:t>ết</a:t>
            </a:r>
            <a:r>
              <a:rPr lang="en-US" sz="2200" b="1" u="sng" smtClean="0">
                <a:solidFill>
                  <a:srgbClr val="00FF00"/>
                </a:solidFill>
              </a:rPr>
              <a:t> </a:t>
            </a:r>
            <a:endParaRPr lang="en-US" sz="2200" b="1">
              <a:solidFill>
                <a:srgbClr val="00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09600" y="3174051"/>
            <a:ext cx="42672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CCFF"/>
                </a:solidFill>
              </a:rPr>
              <a:t>1,  Hỗn hợp , chất tinh khiết : </a:t>
            </a:r>
            <a:endParaRPr lang="en-US" b="1">
              <a:solidFill>
                <a:srgbClr val="FFCC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23900" y="4503634"/>
            <a:ext cx="4267200" cy="4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CFF"/>
                </a:solidFill>
              </a:rPr>
              <a:t>2</a:t>
            </a:r>
            <a:r>
              <a:rPr lang="en-US" b="1" smtClean="0">
                <a:solidFill>
                  <a:srgbClr val="FFCCFF"/>
                </a:solidFill>
              </a:rPr>
              <a:t>, Tách chất khỏi hỗn hợp : </a:t>
            </a:r>
            <a:endParaRPr lang="en-US" b="1">
              <a:solidFill>
                <a:srgbClr val="FFCCFF"/>
              </a:solidFill>
            </a:endParaRPr>
          </a:p>
        </p:txBody>
      </p:sp>
      <p:pic>
        <p:nvPicPr>
          <p:cNvPr id="12" name="Picture 11" descr="hh8tr010h0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0297"/>
            <a:ext cx="449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00600" y="1316262"/>
            <a:ext cx="4343400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u="sng" smtClean="0">
                <a:solidFill>
                  <a:srgbClr val="99FF99"/>
                </a:solidFill>
              </a:rPr>
              <a:t>Ví dụ </a:t>
            </a:r>
            <a:r>
              <a:rPr lang="en-US" sz="1800" b="1" smtClean="0">
                <a:solidFill>
                  <a:srgbClr val="99FF99"/>
                </a:solidFill>
              </a:rPr>
              <a:t>: </a:t>
            </a:r>
            <a:r>
              <a:rPr lang="en-US" sz="1800" smtClean="0">
                <a:solidFill>
                  <a:srgbClr val="99FF99"/>
                </a:solidFill>
              </a:rPr>
              <a:t>Nước </a:t>
            </a:r>
            <a:r>
              <a:rPr lang="en-US" sz="1800">
                <a:solidFill>
                  <a:srgbClr val="99FF99"/>
                </a:solidFill>
              </a:rPr>
              <a:t>biển là một hỗn hợp gồm nước và muối, làm thế nào để tách muối ra khỏi nước biển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5667" y="4953000"/>
            <a:ext cx="432874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smtClean="0">
                <a:solidFill>
                  <a:srgbClr val="CCFFFF"/>
                </a:solidFill>
              </a:rPr>
              <a:t>- </a:t>
            </a:r>
            <a:r>
              <a:rPr lang="en-US" sz="1800">
                <a:solidFill>
                  <a:srgbClr val="CCFFFF"/>
                </a:solidFill>
              </a:rPr>
              <a:t>Dựa vào tính chất của các chất có trong hỗn hợp không thay đổi, người ta đã dùng các phương pháp : bay hơi, chiết, lọc, chưng cất, từ tính,… để tách riêng các chất ra khỏi hỗn hợp.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8100" y="3609174"/>
            <a:ext cx="4305300" cy="37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- Hỗn hợp là do nhiều chất khác tạo thành .</a:t>
            </a:r>
            <a:endParaRPr lang="en-US">
              <a:solidFill>
                <a:srgbClr val="CC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2400" y="4128331"/>
            <a:ext cx="4305300" cy="37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- Chất tinh khiết là do một chất tạo thành , không lẫn chất khác .</a:t>
            </a:r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229</TotalTime>
  <Words>708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trưng cất nước tự nhiên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2017-01-30T05:28:44Z</dcterms:created>
  <dcterms:modified xsi:type="dcterms:W3CDTF">2017-02-03T10:11:14Z</dcterms:modified>
</cp:coreProperties>
</file>